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68" r:id="rId1"/>
  </p:sldMasterIdLst>
  <p:sldIdLst>
    <p:sldId id="330" r:id="rId2"/>
    <p:sldId id="276" r:id="rId3"/>
    <p:sldId id="320" r:id="rId4"/>
    <p:sldId id="328" r:id="rId5"/>
    <p:sldId id="335" r:id="rId6"/>
    <p:sldId id="333" r:id="rId7"/>
    <p:sldId id="334" r:id="rId8"/>
    <p:sldId id="331" r:id="rId9"/>
  </p:sldIdLst>
  <p:sldSz cx="8424863" cy="7164388"/>
  <p:notesSz cx="9144000" cy="6858000"/>
  <p:defaultTextStyle>
    <a:defPPr>
      <a:defRPr lang="ko-KR"/>
    </a:defPPr>
    <a:lvl1pPr marL="0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8945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57890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86835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15780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44725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73670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02615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31560" algn="l" defTabSz="85789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2160">
          <p15:clr>
            <a:srgbClr val="A4A3A4"/>
          </p15:clr>
        </p15:guide>
        <p15:guide id="5" orient="horz" pos="1693">
          <p15:clr>
            <a:srgbClr val="A4A3A4"/>
          </p15:clr>
        </p15:guide>
        <p15:guide id="6" orient="horz" pos="2257">
          <p15:clr>
            <a:srgbClr val="A4A3A4"/>
          </p15:clr>
        </p15:guide>
        <p15:guide id="7" pos="3538">
          <p15:clr>
            <a:srgbClr val="A4A3A4"/>
          </p15:clr>
        </p15:guide>
        <p15:guide id="8" pos="265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이 송희" initials="이송" lastIdx="1" clrIdx="0">
    <p:extLst>
      <p:ext uri="{19B8F6BF-5375-455C-9EA6-DF929625EA0E}">
        <p15:presenceInfo xmlns:p15="http://schemas.microsoft.com/office/powerpoint/2012/main" userId="ac5ea7b87b4743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C957"/>
    <a:srgbClr val="B8B5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28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434" y="96"/>
      </p:cViewPr>
      <p:guideLst>
        <p:guide orient="horz" pos="2160"/>
        <p:guide pos="2880"/>
        <p:guide orient="horz" pos="2880"/>
        <p:guide pos="2160"/>
        <p:guide orient="horz" pos="1693"/>
        <p:guide orient="horz" pos="2257"/>
        <p:guide pos="3538"/>
        <p:guide pos="265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394889" y="7"/>
            <a:ext cx="7635086" cy="7164385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58168" y="2238862"/>
            <a:ext cx="7042708" cy="1567221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23987" y="3955342"/>
            <a:ext cx="6911069" cy="895555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1243" y="286908"/>
            <a:ext cx="7582377" cy="1194065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21243" y="1567197"/>
            <a:ext cx="7582377" cy="4832660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19811" y="1492566"/>
            <a:ext cx="7569266" cy="1659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042679" y="-16661"/>
            <a:ext cx="1382184" cy="7164385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42679" y="298493"/>
            <a:ext cx="1118935" cy="6567404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21243" y="597013"/>
            <a:ext cx="6555616" cy="5970369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63249" cy="7164388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9608" y="298493"/>
            <a:ext cx="7882006" cy="981770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10"/>
            <a:ext cx="420578" cy="716438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0708" y="3209046"/>
            <a:ext cx="7108528" cy="1572187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60708" y="4701637"/>
            <a:ext cx="7108528" cy="171647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460708" y="4627008"/>
            <a:ext cx="7108528" cy="165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98493"/>
            <a:ext cx="8424892" cy="1194075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23984" y="1716455"/>
            <a:ext cx="3488448" cy="4627033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344071" y="1716455"/>
            <a:ext cx="3487893" cy="4627033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460713" y="1567196"/>
            <a:ext cx="3685904" cy="3955367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460712" y="5671822"/>
            <a:ext cx="3690090" cy="746296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345966" y="1567196"/>
            <a:ext cx="3685904" cy="3955367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344071" y="5671822"/>
            <a:ext cx="3685903" cy="746296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5"/>
            <a:ext cx="263249" cy="7164385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163120" y="5"/>
            <a:ext cx="263249" cy="7164385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94889" y="7"/>
            <a:ext cx="7635086" cy="7164385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0709" y="447752"/>
            <a:ext cx="7542911" cy="1194065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63249" y="275594"/>
            <a:ext cx="8161614" cy="694565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460709" y="298493"/>
            <a:ext cx="7503446" cy="671666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60708" y="1051185"/>
            <a:ext cx="2040411" cy="55908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566952" y="1044789"/>
            <a:ext cx="5397178" cy="5597196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5"/>
            <a:ext cx="263249" cy="7164385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731453"/>
            <a:ext cx="8424863" cy="343293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0709" y="3731453"/>
            <a:ext cx="3027706" cy="118909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60709" y="4925526"/>
            <a:ext cx="3027706" cy="11940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878495" y="6865895"/>
            <a:ext cx="2667873" cy="311052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3685874" y="1119419"/>
            <a:ext cx="3883362" cy="4925551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865895"/>
            <a:ext cx="8424863" cy="298493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486"/>
            <a:ext cx="8424863" cy="296007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287788" y="286908"/>
            <a:ext cx="7873826" cy="1194065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21243" y="1671691"/>
            <a:ext cx="7582377" cy="4728165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21243" y="6865895"/>
            <a:ext cx="1965801" cy="298518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5A9D9AD-CA59-43AD-A096-93889B65CBB5}" type="datetimeFigureOut">
              <a:rPr lang="ko-KR" altLang="en-US" smtClean="0"/>
              <a:pPr/>
              <a:t>2022-07-04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878495" y="6865895"/>
            <a:ext cx="2667873" cy="298518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037819" y="6865895"/>
            <a:ext cx="1965801" cy="298518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D071070-0561-4615-BC6A-CF142EBD52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갈매기형 수장 20"/>
          <p:cNvSpPr/>
          <p:nvPr/>
        </p:nvSpPr>
        <p:spPr>
          <a:xfrm rot="5400000">
            <a:off x="2772452" y="960998"/>
            <a:ext cx="552256" cy="114964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37123" y="2225933"/>
            <a:ext cx="6499952" cy="615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ko-KR" altLang="en-US" sz="2800" dirty="0">
                <a:solidFill>
                  <a:srgbClr val="7030A0"/>
                </a:solidFill>
                <a:latin typeface="양재백두체B" pitchFamily="18" charset="-127"/>
                <a:ea typeface="양재백두체B" pitchFamily="18" charset="-127"/>
              </a:rPr>
              <a:t>신개발 제작 </a:t>
            </a:r>
            <a:r>
              <a:rPr lang="en-US" altLang="ko-KR" sz="2800" dirty="0">
                <a:solidFill>
                  <a:srgbClr val="7030A0"/>
                </a:solidFill>
                <a:latin typeface="양재백두체B" pitchFamily="18" charset="-127"/>
                <a:ea typeface="양재백두체B" pitchFamily="18" charset="-127"/>
              </a:rPr>
              <a:t>:</a:t>
            </a:r>
            <a:r>
              <a:rPr lang="ko-KR" altLang="en-US" sz="2800" dirty="0">
                <a:solidFill>
                  <a:srgbClr val="7030A0"/>
                </a:solidFill>
                <a:latin typeface="양재백두체B" pitchFamily="18" charset="-127"/>
                <a:ea typeface="양재백두체B" pitchFamily="18" charset="-127"/>
              </a:rPr>
              <a:t>드라이브 및 아이언 겸용 </a:t>
            </a:r>
          </a:p>
        </p:txBody>
      </p:sp>
      <p:sp>
        <p:nvSpPr>
          <p:cNvPr id="18" name="모서리가 둥근 사각형 설명선 17"/>
          <p:cNvSpPr/>
          <p:nvPr/>
        </p:nvSpPr>
        <p:spPr>
          <a:xfrm>
            <a:off x="1439028" y="506172"/>
            <a:ext cx="5683528" cy="935351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  <a:ln>
            <a:solidFill>
              <a:srgbClr val="0070C0"/>
            </a:solidFill>
          </a:ln>
          <a:effectLst>
            <a:outerShdw blurRad="660400" dir="9360000" algn="ctr" rotWithShape="0">
              <a:srgbClr val="000000">
                <a:alpha val="8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ko-KR" altLang="en-US" sz="2800" dirty="0" err="1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골프크럽</a:t>
            </a:r>
            <a:r>
              <a:rPr lang="ko-KR" altLang="en-US" sz="280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야외 스윙 연습용 매트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882132" y="2928146"/>
            <a:ext cx="7053908" cy="1195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ko-KR" altLang="en-US" sz="3600" dirty="0">
                <a:solidFill>
                  <a:srgbClr val="00B050"/>
                </a:solidFill>
                <a:latin typeface="HY동녘B" pitchFamily="18" charset="-127"/>
                <a:ea typeface="HY동녘B" pitchFamily="18" charset="-127"/>
              </a:rPr>
              <a:t>야외 어디서나 이동 </a:t>
            </a:r>
            <a:r>
              <a:rPr lang="ko-KR" altLang="en-US" sz="3600" dirty="0" err="1">
                <a:solidFill>
                  <a:srgbClr val="00B050"/>
                </a:solidFill>
                <a:latin typeface="HY동녘B" pitchFamily="18" charset="-127"/>
                <a:ea typeface="HY동녘B" pitchFamily="18" charset="-127"/>
              </a:rPr>
              <a:t>설치후</a:t>
            </a:r>
            <a:r>
              <a:rPr lang="ko-KR" altLang="en-US" sz="3600" dirty="0">
                <a:solidFill>
                  <a:srgbClr val="00B050"/>
                </a:solidFill>
                <a:latin typeface="HY동녘B" pitchFamily="18" charset="-127"/>
                <a:ea typeface="HY동녘B" pitchFamily="18" charset="-127"/>
              </a:rPr>
              <a:t> 사용 </a:t>
            </a:r>
          </a:p>
        </p:txBody>
      </p:sp>
      <p:pic>
        <p:nvPicPr>
          <p:cNvPr id="13" name="그림 12" descr="공장외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6509" y="3997498"/>
            <a:ext cx="3106748" cy="21481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99B6BB95-3E1E-4C35-AEF7-292CA59F51EA}"/>
              </a:ext>
            </a:extLst>
          </p:cNvPr>
          <p:cNvSpPr txBox="1"/>
          <p:nvPr/>
        </p:nvSpPr>
        <p:spPr>
          <a:xfrm>
            <a:off x="2263875" y="6262571"/>
            <a:ext cx="4945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9628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9256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8884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8513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98141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97769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97397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7025" algn="l" defTabSz="999256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300" b="1" dirty="0">
                <a:solidFill>
                  <a:srgbClr val="002060"/>
                </a:solidFill>
                <a:latin typeface="+mj-ea"/>
                <a:ea typeface="문체부 제목 돋음체" pitchFamily="49" charset="-127"/>
              </a:rPr>
              <a:t>회사명</a:t>
            </a:r>
            <a:r>
              <a:rPr lang="en-US" altLang="ko-KR" sz="2300" b="1" dirty="0">
                <a:solidFill>
                  <a:srgbClr val="002060"/>
                </a:solidFill>
                <a:latin typeface="+mj-ea"/>
                <a:ea typeface="문체부 제목 돋음체" pitchFamily="49" charset="-127"/>
              </a:rPr>
              <a:t>: </a:t>
            </a:r>
            <a:r>
              <a:rPr lang="ko-KR" altLang="en-US" sz="2300" b="1" dirty="0" err="1">
                <a:solidFill>
                  <a:srgbClr val="002060"/>
                </a:solidFill>
                <a:latin typeface="+mj-ea"/>
                <a:ea typeface="문체부 제목 돋음체" pitchFamily="49" charset="-127"/>
              </a:rPr>
              <a:t>더파니</a:t>
            </a:r>
            <a:r>
              <a:rPr lang="ko-KR" altLang="en-US" sz="2300" b="1" dirty="0">
                <a:solidFill>
                  <a:srgbClr val="002060"/>
                </a:solidFill>
                <a:latin typeface="+mj-ea"/>
                <a:ea typeface="문체부 제목 돋음체" pitchFamily="49" charset="-127"/>
              </a:rPr>
              <a:t> </a:t>
            </a:r>
            <a:r>
              <a:rPr lang="en-US" altLang="ko-KR" sz="2300" b="1" dirty="0">
                <a:solidFill>
                  <a:srgbClr val="002060"/>
                </a:solidFill>
                <a:latin typeface="+mj-ea"/>
                <a:ea typeface="문체부 제목 돋음체" pitchFamily="49" charset="-127"/>
              </a:rPr>
              <a:t>(The Funny)</a:t>
            </a:r>
            <a:endParaRPr lang="ko-KR" altLang="en-US" sz="2300" b="1" dirty="0">
              <a:solidFill>
                <a:srgbClr val="002060"/>
              </a:solidFill>
              <a:latin typeface="+mj-ea"/>
              <a:ea typeface="문체부 제목 돋음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030430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접힌 도형 8"/>
          <p:cNvSpPr/>
          <p:nvPr/>
        </p:nvSpPr>
        <p:spPr>
          <a:xfrm>
            <a:off x="350097" y="6349958"/>
            <a:ext cx="561658" cy="567181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P1</a:t>
            </a:r>
            <a:endParaRPr lang="ko-KR" altLang="en-US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35238" y="416668"/>
            <a:ext cx="6997902" cy="6865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3800" dirty="0">
                <a:solidFill>
                  <a:schemeClr val="tx1"/>
                </a:solidFill>
                <a:latin typeface="양재깨비체B" pitchFamily="18" charset="-127"/>
                <a:ea typeface="양재깨비체B" pitchFamily="18" charset="-127"/>
              </a:rPr>
              <a:t>Contents ~~~~~~~~</a:t>
            </a:r>
            <a:endParaRPr lang="ko-KR" altLang="en-US" sz="3800" dirty="0">
              <a:solidFill>
                <a:schemeClr val="tx1"/>
              </a:solidFill>
              <a:latin typeface="양재깨비체B" pitchFamily="18" charset="-127"/>
              <a:ea typeface="양재깨비체B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52965" y="1383128"/>
            <a:ext cx="6948294" cy="348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A,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이동식 스윙 매트 </a:t>
            </a:r>
            <a:r>
              <a:rPr lang="ko-KR" altLang="en-US" sz="2600" dirty="0" err="1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모든것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소개</a:t>
            </a:r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 </a:t>
            </a:r>
            <a:endParaRPr lang="ko-KR" altLang="en-US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15559" y="2115306"/>
            <a:ext cx="5650663" cy="348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B,</a:t>
            </a:r>
            <a:r>
              <a:rPr lang="ko-KR" altLang="en-US" sz="2600" dirty="0" err="1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골프공이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600" dirty="0" err="1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필요없다</a:t>
            </a:r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 </a:t>
            </a:r>
            <a:endParaRPr lang="ko-KR" altLang="en-US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19127" y="2644096"/>
            <a:ext cx="5065801" cy="806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C, 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스윙 매트 사용 및 사용효과</a:t>
            </a:r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</a:t>
            </a:r>
            <a:endParaRPr lang="ko-KR" altLang="en-US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5" name="물결 14"/>
          <p:cNvSpPr/>
          <p:nvPr/>
        </p:nvSpPr>
        <p:spPr>
          <a:xfrm>
            <a:off x="3439876" y="5125419"/>
            <a:ext cx="4513278" cy="1137157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ko-KR" altLang="en-US" sz="23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스윙이 공의 방향을 좌우한다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035243" y="3370570"/>
            <a:ext cx="5065801" cy="806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D.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회사 소개</a:t>
            </a:r>
            <a:endParaRPr lang="en-US" altLang="ko-KR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36482" y="4412512"/>
            <a:ext cx="2408988" cy="223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모서리가 접힌 도형 15"/>
          <p:cNvSpPr/>
          <p:nvPr/>
        </p:nvSpPr>
        <p:spPr>
          <a:xfrm>
            <a:off x="7378995" y="6552719"/>
            <a:ext cx="875747" cy="430915"/>
          </a:xfrm>
          <a:prstGeom prst="foldedCorner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P1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0304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" descr="C:\Users\LG\Downloads\SNOW_20220623_132844_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651" y="1234705"/>
            <a:ext cx="3394721" cy="2417273"/>
          </a:xfrm>
          <a:prstGeom prst="rect">
            <a:avLst/>
          </a:prstGeom>
          <a:noFill/>
        </p:spPr>
      </p:pic>
      <p:sp>
        <p:nvSpPr>
          <p:cNvPr id="88" name="직사각형 87"/>
          <p:cNvSpPr/>
          <p:nvPr/>
        </p:nvSpPr>
        <p:spPr>
          <a:xfrm>
            <a:off x="724159" y="746086"/>
            <a:ext cx="4836132" cy="3715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0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01 </a:t>
            </a:r>
            <a:r>
              <a:rPr lang="ko-KR" altLang="en-US" sz="20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스윙 매트</a:t>
            </a:r>
            <a:r>
              <a:rPr lang="en-US" altLang="ko-KR" sz="20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(Size:200mm</a:t>
            </a:r>
            <a:r>
              <a:rPr lang="en-US" altLang="ko-KR" sz="2000" dirty="0">
                <a:solidFill>
                  <a:srgbClr val="002060"/>
                </a:solidFill>
                <a:latin typeface="맑은 고딕"/>
                <a:ea typeface="맑은 고딕"/>
              </a:rPr>
              <a:t>ⅹ280mm)</a:t>
            </a:r>
            <a:r>
              <a:rPr lang="en-US" altLang="ko-KR" sz="20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      </a:t>
            </a:r>
            <a:endParaRPr lang="ko-KR" altLang="en-US" sz="2000" dirty="0">
              <a:solidFill>
                <a:srgbClr val="00206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6" name="모서리가 접힌 도형 5"/>
          <p:cNvSpPr/>
          <p:nvPr/>
        </p:nvSpPr>
        <p:spPr>
          <a:xfrm>
            <a:off x="335878" y="6597208"/>
            <a:ext cx="561658" cy="567181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P2</a:t>
            </a:r>
            <a:endParaRPr lang="ko-KR" altLang="en-US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859094" y="256292"/>
            <a:ext cx="6948294" cy="348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A,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이동식 스윙 매트 </a:t>
            </a:r>
            <a:r>
              <a:rPr lang="ko-KR" altLang="en-US" sz="2600" dirty="0" err="1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모든것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소개</a:t>
            </a:r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 </a:t>
            </a:r>
            <a:endParaRPr lang="ko-KR" altLang="en-US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3532981" y="2099180"/>
            <a:ext cx="1528547" cy="45005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40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팩 用 </a:t>
            </a:r>
            <a:endParaRPr lang="en-US" altLang="ko-KR" sz="14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l"/>
            <a:r>
              <a:rPr lang="ko-KR" altLang="en-US" sz="140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40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Hole</a:t>
            </a:r>
            <a:r>
              <a:rPr lang="en-US" altLang="ko-KR" sz="1400" baseline="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:5Ø</a:t>
            </a:r>
            <a:endParaRPr lang="en-US" altLang="ko-KR" sz="14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5362" name="Picture 2" descr="C:\Users\LG\Downloads\SNOW_20220617_111612_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4760" y="1120593"/>
            <a:ext cx="1702964" cy="1785747"/>
          </a:xfrm>
          <a:prstGeom prst="rect">
            <a:avLst/>
          </a:prstGeom>
          <a:noFill/>
        </p:spPr>
      </p:pic>
      <p:pic>
        <p:nvPicPr>
          <p:cNvPr id="15364" name="Picture 4" descr="C:\Users\LG\Downloads\SNOW_20220617_111636_8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9533" y="2872511"/>
            <a:ext cx="1664344" cy="1797688"/>
          </a:xfrm>
          <a:prstGeom prst="rect">
            <a:avLst/>
          </a:prstGeom>
          <a:noFill/>
        </p:spPr>
      </p:pic>
      <p:pic>
        <p:nvPicPr>
          <p:cNvPr id="15366" name="Picture 6" descr="C:\Users\LG\Downloads\SNOW_20220617_110242_8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2576" y="3819932"/>
            <a:ext cx="1932010" cy="2460896"/>
          </a:xfrm>
          <a:prstGeom prst="rect">
            <a:avLst/>
          </a:prstGeom>
          <a:noFill/>
        </p:spPr>
      </p:pic>
      <p:sp>
        <p:nvSpPr>
          <p:cNvPr id="55" name="직사각형 54"/>
          <p:cNvSpPr/>
          <p:nvPr/>
        </p:nvSpPr>
        <p:spPr>
          <a:xfrm>
            <a:off x="6292562" y="1800875"/>
            <a:ext cx="2132301" cy="480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02</a:t>
            </a:r>
            <a:r>
              <a:rPr lang="ko-KR" altLang="en-US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800" dirty="0" err="1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매트고정용팩</a:t>
            </a:r>
            <a:r>
              <a:rPr lang="en-US" altLang="ko-KR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      </a:t>
            </a:r>
            <a:endParaRPr lang="ko-KR" altLang="en-US" sz="1600" dirty="0">
              <a:solidFill>
                <a:srgbClr val="00206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2969940" y="4517653"/>
            <a:ext cx="1798493" cy="544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05 </a:t>
            </a:r>
            <a:r>
              <a:rPr lang="ko-KR" altLang="en-US" sz="1600" dirty="0" err="1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풀셋트</a:t>
            </a:r>
            <a:r>
              <a:rPr lang="ko-KR" altLang="en-US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BAG</a:t>
            </a:r>
            <a:endParaRPr lang="ko-KR" altLang="en-US" sz="1600" dirty="0">
              <a:solidFill>
                <a:srgbClr val="00206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6124912" y="3459982"/>
            <a:ext cx="2132301" cy="480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03 </a:t>
            </a:r>
            <a:r>
              <a:rPr lang="ko-KR" altLang="en-US" sz="1600" dirty="0" err="1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팩고정용</a:t>
            </a:r>
            <a:r>
              <a:rPr lang="ko-KR" altLang="en-US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600" dirty="0" err="1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햄머</a:t>
            </a:r>
            <a:endParaRPr lang="ko-KR" altLang="en-US" sz="1600" dirty="0">
              <a:solidFill>
                <a:srgbClr val="00206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1179965" y="2081382"/>
            <a:ext cx="2603500" cy="3429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드라이브용 </a:t>
            </a:r>
            <a:r>
              <a:rPr lang="en-US" altLang="ko-KR" sz="1400" dirty="0">
                <a:solidFill>
                  <a:schemeClr val="bg1"/>
                </a:solidFill>
              </a:rPr>
              <a:t>-Tee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1222775" y="2952394"/>
            <a:ext cx="2603500" cy="39686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아이언 용  </a:t>
            </a:r>
            <a:r>
              <a:rPr lang="en-US" altLang="ko-KR" sz="14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-Tee</a:t>
            </a:r>
          </a:p>
        </p:txBody>
      </p:sp>
      <p:pic>
        <p:nvPicPr>
          <p:cNvPr id="59" name="Picture 1" descr="C:\Users\LG\Downloads\SNOW_20220622_172839_4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8833" y="4751676"/>
            <a:ext cx="1997660" cy="2242591"/>
          </a:xfrm>
          <a:prstGeom prst="rect">
            <a:avLst/>
          </a:prstGeom>
          <a:noFill/>
        </p:spPr>
      </p:pic>
      <p:sp>
        <p:nvSpPr>
          <p:cNvPr id="60" name="직사각형 59"/>
          <p:cNvSpPr/>
          <p:nvPr/>
        </p:nvSpPr>
        <p:spPr>
          <a:xfrm>
            <a:off x="6594471" y="5453318"/>
            <a:ext cx="1798493" cy="544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06 </a:t>
            </a:r>
            <a:r>
              <a:rPr lang="ko-KR" altLang="en-US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솔방울 </a:t>
            </a:r>
            <a:r>
              <a:rPr lang="en-US" altLang="ko-KR" sz="1600" dirty="0">
                <a:solidFill>
                  <a:srgbClr val="002060"/>
                </a:solidFill>
                <a:latin typeface="HY강B" pitchFamily="18" charset="-127"/>
                <a:ea typeface="HY강B" pitchFamily="18" charset="-127"/>
              </a:rPr>
              <a:t>BAG</a:t>
            </a:r>
            <a:endParaRPr lang="ko-KR" altLang="en-US" sz="1600" dirty="0">
              <a:solidFill>
                <a:srgbClr val="00206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20" name="모서리가 접힌 도형 19"/>
          <p:cNvSpPr/>
          <p:nvPr/>
        </p:nvSpPr>
        <p:spPr>
          <a:xfrm>
            <a:off x="7378995" y="6552719"/>
            <a:ext cx="875747" cy="430915"/>
          </a:xfrm>
          <a:prstGeom prst="foldedCorner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P2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460883" y="868597"/>
            <a:ext cx="7602462" cy="1662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B-1 </a:t>
            </a:r>
            <a:r>
              <a:rPr lang="en-US" altLang="ko-KR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:</a:t>
            </a:r>
          </a:p>
          <a:p>
            <a:r>
              <a:rPr lang="ko-KR" altLang="en-US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산이나 들 그리고 유원지 근처에는 소나무가 많다 그 소나무의 </a:t>
            </a:r>
            <a:r>
              <a:rPr lang="ko-KR" altLang="en-US" sz="1800" dirty="0" err="1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솔방을을</a:t>
            </a:r>
            <a:r>
              <a:rPr lang="ko-KR" altLang="en-US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이용하면 되며</a:t>
            </a:r>
            <a:r>
              <a:rPr lang="en-US" altLang="ko-KR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800" dirty="0" err="1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버려저도</a:t>
            </a:r>
            <a:r>
              <a:rPr lang="ko-KR" altLang="en-US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800" dirty="0" err="1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자연회손은</a:t>
            </a:r>
            <a:r>
              <a:rPr lang="ko-KR" altLang="en-US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800" dirty="0" err="1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않된다</a:t>
            </a:r>
            <a:r>
              <a:rPr lang="ko-KR" altLang="en-US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솔방울은 물을 머금으면 </a:t>
            </a:r>
            <a:r>
              <a:rPr lang="ko-KR" altLang="en-US" sz="1800" dirty="0" err="1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수축이되어</a:t>
            </a:r>
            <a:r>
              <a:rPr lang="ko-KR" altLang="en-US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사용이 더 좋으며 건조되면 </a:t>
            </a:r>
            <a:r>
              <a:rPr lang="ko-KR" altLang="en-US" sz="1800" dirty="0" err="1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펴저서</a:t>
            </a:r>
            <a:r>
              <a:rPr lang="ko-KR" altLang="en-US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 가까이 날아 가므로 </a:t>
            </a:r>
            <a:endParaRPr lang="en-US" altLang="ko-KR" sz="1800" dirty="0">
              <a:solidFill>
                <a:schemeClr val="tx1"/>
              </a:solidFill>
              <a:latin typeface="HY강B" pitchFamily="18" charset="-127"/>
              <a:ea typeface="HY강B" pitchFamily="18" charset="-127"/>
            </a:endParaRPr>
          </a:p>
          <a:p>
            <a:r>
              <a:rPr lang="ko-KR" altLang="en-US" sz="18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위험성도 없다 재 사용도 가능하다</a:t>
            </a:r>
          </a:p>
        </p:txBody>
      </p:sp>
      <p:sp>
        <p:nvSpPr>
          <p:cNvPr id="12" name="모서리가 접힌 도형 11"/>
          <p:cNvSpPr/>
          <p:nvPr/>
        </p:nvSpPr>
        <p:spPr>
          <a:xfrm>
            <a:off x="335879" y="6597208"/>
            <a:ext cx="561658" cy="567181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P3</a:t>
            </a:r>
            <a:endParaRPr lang="ko-KR" altLang="en-US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71054" y="409908"/>
            <a:ext cx="4405745" cy="480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B,</a:t>
            </a:r>
            <a:r>
              <a:rPr lang="ko-KR" altLang="en-US" sz="2600" dirty="0" err="1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골프공이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600" dirty="0" err="1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필요없다</a:t>
            </a:r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 </a:t>
            </a:r>
            <a:endParaRPr lang="ko-KR" altLang="en-US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7" name="Picture 1" descr="C:\Users\LG\Downloads\20220531_114744.jpg"/>
          <p:cNvPicPr>
            <a:picLocks noChangeAspect="1" noChangeArrowheads="1"/>
          </p:cNvPicPr>
          <p:nvPr/>
        </p:nvPicPr>
        <p:blipFill>
          <a:blip r:embed="rId2" cstate="print">
            <a:lum bright="11000" contrast="14000"/>
          </a:blip>
          <a:srcRect/>
          <a:stretch>
            <a:fillRect/>
          </a:stretch>
        </p:blipFill>
        <p:spPr bwMode="auto">
          <a:xfrm rot="5400000">
            <a:off x="-230805" y="3234884"/>
            <a:ext cx="3510652" cy="2218907"/>
          </a:xfrm>
          <a:prstGeom prst="rect">
            <a:avLst/>
          </a:prstGeom>
          <a:noFill/>
        </p:spPr>
      </p:pic>
      <p:pic>
        <p:nvPicPr>
          <p:cNvPr id="9" name="Picture 1" descr="C:\Users\LG\Downloads\20220618_111644.jpg"/>
          <p:cNvPicPr>
            <a:picLocks noChangeAspect="1" noChangeArrowheads="1"/>
          </p:cNvPicPr>
          <p:nvPr/>
        </p:nvPicPr>
        <p:blipFill>
          <a:blip r:embed="rId3" cstate="print">
            <a:lum bright="11000"/>
          </a:blip>
          <a:srcRect/>
          <a:stretch>
            <a:fillRect/>
          </a:stretch>
        </p:blipFill>
        <p:spPr bwMode="auto">
          <a:xfrm rot="5400000">
            <a:off x="2321580" y="3235580"/>
            <a:ext cx="3463959" cy="2186006"/>
          </a:xfrm>
          <a:prstGeom prst="rect">
            <a:avLst/>
          </a:prstGeom>
          <a:noFill/>
        </p:spPr>
      </p:pic>
      <p:pic>
        <p:nvPicPr>
          <p:cNvPr id="13" name="Picture 1" descr="C:\Users\LG\Downloads\SNOW_20220622_174656_708.jpg"/>
          <p:cNvPicPr>
            <a:picLocks noChangeAspect="1" noChangeArrowheads="1"/>
          </p:cNvPicPr>
          <p:nvPr/>
        </p:nvPicPr>
        <p:blipFill>
          <a:blip r:embed="rId4" cstate="print">
            <a:lum bright="29000" contrast="19000"/>
          </a:blip>
          <a:srcRect/>
          <a:stretch>
            <a:fillRect/>
          </a:stretch>
        </p:blipFill>
        <p:spPr bwMode="auto">
          <a:xfrm>
            <a:off x="5412349" y="2620464"/>
            <a:ext cx="2592263" cy="3408196"/>
          </a:xfrm>
          <a:prstGeom prst="rect">
            <a:avLst/>
          </a:prstGeom>
          <a:noFill/>
        </p:spPr>
      </p:pic>
      <p:sp>
        <p:nvSpPr>
          <p:cNvPr id="8" name="모서리가 접힌 도형 7"/>
          <p:cNvSpPr/>
          <p:nvPr/>
        </p:nvSpPr>
        <p:spPr>
          <a:xfrm>
            <a:off x="7378995" y="6552719"/>
            <a:ext cx="875747" cy="430915"/>
          </a:xfrm>
          <a:prstGeom prst="foldedCorner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P3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662901" y="932393"/>
            <a:ext cx="3728345" cy="811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B-2  </a:t>
            </a:r>
            <a:r>
              <a:rPr lang="ko-KR" altLang="en-US" sz="2400" dirty="0">
                <a:solidFill>
                  <a:schemeClr val="tx1"/>
                </a:solidFill>
                <a:latin typeface="HY강B" pitchFamily="18" charset="-127"/>
                <a:ea typeface="HY강B" pitchFamily="18" charset="-127"/>
              </a:rPr>
              <a:t>스윙 매트 사용</a:t>
            </a:r>
            <a:endParaRPr lang="en-US" altLang="ko-KR" sz="2400" dirty="0">
              <a:solidFill>
                <a:schemeClr val="tx1"/>
              </a:solidFill>
              <a:latin typeface="HY강B" pitchFamily="18" charset="-127"/>
              <a:ea typeface="HY강B" pitchFamily="18" charset="-127"/>
            </a:endParaRPr>
          </a:p>
          <a:p>
            <a:endParaRPr lang="en-US" altLang="ko-KR" sz="1800" dirty="0">
              <a:solidFill>
                <a:schemeClr val="tx1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2" name="모서리가 접힌 도형 11"/>
          <p:cNvSpPr/>
          <p:nvPr/>
        </p:nvSpPr>
        <p:spPr>
          <a:xfrm>
            <a:off x="335879" y="6597208"/>
            <a:ext cx="561658" cy="567181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P3</a:t>
            </a:r>
            <a:endParaRPr lang="ko-KR" altLang="en-US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71054" y="409908"/>
            <a:ext cx="4405745" cy="480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B,</a:t>
            </a:r>
            <a:r>
              <a:rPr lang="ko-KR" altLang="en-US" sz="2600" dirty="0" err="1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골프공이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600" dirty="0" err="1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필요없다</a:t>
            </a:r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 </a:t>
            </a:r>
            <a:endParaRPr lang="ko-KR" altLang="en-US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8" name="모서리가 접힌 도형 7"/>
          <p:cNvSpPr/>
          <p:nvPr/>
        </p:nvSpPr>
        <p:spPr>
          <a:xfrm>
            <a:off x="7378995" y="6552719"/>
            <a:ext cx="875747" cy="430915"/>
          </a:xfrm>
          <a:prstGeom prst="foldedCorner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P4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1" name="Picture 1" descr="C:\Users\LG\Downloads\SNOW_20220622_171359_7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463" y="4078336"/>
            <a:ext cx="2577187" cy="1705773"/>
          </a:xfrm>
          <a:prstGeom prst="rect">
            <a:avLst/>
          </a:prstGeom>
          <a:noFill/>
        </p:spPr>
      </p:pic>
      <p:pic>
        <p:nvPicPr>
          <p:cNvPr id="14" name="Picture 1" descr="C:\Users\LG\Downloads\SNOW_20220622_171322_3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636" y="1834670"/>
            <a:ext cx="2286867" cy="1733165"/>
          </a:xfrm>
          <a:prstGeom prst="rect">
            <a:avLst/>
          </a:prstGeom>
          <a:noFill/>
        </p:spPr>
      </p:pic>
      <p:pic>
        <p:nvPicPr>
          <p:cNvPr id="16" name="Picture 1" descr="C:\Users\LG\Downloads\SNOW_20220623_132913_1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447" y="4072270"/>
            <a:ext cx="2325484" cy="1745275"/>
          </a:xfrm>
          <a:prstGeom prst="rect">
            <a:avLst/>
          </a:prstGeom>
          <a:noFill/>
        </p:spPr>
      </p:pic>
      <p:pic>
        <p:nvPicPr>
          <p:cNvPr id="9" name="Picture 1" descr="C:\Users\LG\Downloads\SNOW_20220622_171108_4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4064" y="1812155"/>
            <a:ext cx="2461787" cy="1762323"/>
          </a:xfrm>
          <a:prstGeom prst="rect">
            <a:avLst/>
          </a:prstGeom>
          <a:noFill/>
        </p:spPr>
      </p:pic>
      <p:pic>
        <p:nvPicPr>
          <p:cNvPr id="13" name="Picture 1" descr="C:\Users\LG\Downloads\SNOW_20220622_171220_3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87370" y="1864648"/>
            <a:ext cx="2467804" cy="4504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모서리가 접힌 도형 11"/>
          <p:cNvSpPr/>
          <p:nvPr/>
        </p:nvSpPr>
        <p:spPr>
          <a:xfrm>
            <a:off x="335879" y="6597208"/>
            <a:ext cx="561658" cy="567181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P3</a:t>
            </a:r>
            <a:endParaRPr lang="ko-KR" altLang="en-US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43237" y="552894"/>
            <a:ext cx="6042624" cy="648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C, 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스윙 매트 이용효과 주의 사항</a:t>
            </a:r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</a:t>
            </a:r>
            <a:endParaRPr lang="ko-KR" altLang="en-US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47542" y="1403499"/>
            <a:ext cx="7828895" cy="4582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1.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사용 장소 </a:t>
            </a:r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: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야외 어디든 솔방울이 있는 장소가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좋은나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                   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솔방울이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없을시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 솔방울을  이동용 백에 담아 준비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2.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매일 정기적으로 야외 운동할 때 매트 가방을 메고 아이언이니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    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드라이브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필요한것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준비후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목적지에서 수시로 스윙 운동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3.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승용차에 항상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넣은후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야외 또는 장거리 여행시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언제든시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사용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4.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이용시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몸에 힘이 들어가는 것을 방지할 수 있으며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    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훅이나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스라이스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교정에 많은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도움이되며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특히 필드에서의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   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경사진곳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오르막 내리막 상태</a:t>
            </a:r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,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원하는 위치를 만들어 야외에서 충분히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    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연습할 수 있으며  위치 상태에 대한  일정한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임팩트의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효과를 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    </a:t>
            </a:r>
            <a:r>
              <a:rPr lang="ko-KR" altLang="en-US" sz="1800" b="1" dirty="0" err="1">
                <a:solidFill>
                  <a:schemeClr val="tx1"/>
                </a:solidFill>
                <a:latin typeface="+mj-ea"/>
                <a:ea typeface="+mj-ea"/>
              </a:rPr>
              <a:t>얻을수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 있다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5.</a:t>
            </a:r>
            <a:r>
              <a:rPr lang="ko-KR" altLang="en-US" sz="1800" b="1" dirty="0">
                <a:solidFill>
                  <a:schemeClr val="tx1"/>
                </a:solidFill>
                <a:latin typeface="+mj-ea"/>
                <a:ea typeface="+mj-ea"/>
              </a:rPr>
              <a:t>특별히 연습장에 갈 횟수를 줄여 경제적 도움이 될 수 있겠다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18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ko-KR" altLang="en-US" sz="1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모서리가 접힌 도형 8"/>
          <p:cNvSpPr/>
          <p:nvPr/>
        </p:nvSpPr>
        <p:spPr>
          <a:xfrm>
            <a:off x="7378995" y="6552719"/>
            <a:ext cx="875747" cy="430915"/>
          </a:xfrm>
          <a:prstGeom prst="foldedCorner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P5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모서리가 접힌 도형 11"/>
          <p:cNvSpPr/>
          <p:nvPr/>
        </p:nvSpPr>
        <p:spPr>
          <a:xfrm>
            <a:off x="335879" y="6597208"/>
            <a:ext cx="561658" cy="567181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P3</a:t>
            </a:r>
            <a:endParaRPr lang="ko-KR" altLang="en-US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90074" y="340243"/>
            <a:ext cx="6042624" cy="648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C, </a:t>
            </a:r>
            <a:r>
              <a:rPr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스윙 매트 이용효과  및 주의 사항</a:t>
            </a:r>
            <a:r>
              <a:rPr lang="en-US" altLang="ko-KR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</a:t>
            </a:r>
            <a:endParaRPr lang="ko-KR" altLang="en-US" sz="26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78465" y="1095152"/>
            <a:ext cx="7453423" cy="371076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chemeClr val="tx1"/>
                </a:solidFill>
                <a:latin typeface="+mj-ea"/>
                <a:ea typeface="+mj-ea"/>
              </a:rPr>
              <a:t>6. </a:t>
            </a:r>
            <a:r>
              <a:rPr lang="ko-KR" altLang="en-US" sz="2000" dirty="0">
                <a:solidFill>
                  <a:schemeClr val="tx1"/>
                </a:solidFill>
                <a:latin typeface="+mj-ea"/>
                <a:ea typeface="+mj-ea"/>
              </a:rPr>
              <a:t>솔방울 상태는 </a:t>
            </a:r>
            <a:r>
              <a:rPr lang="en-US" altLang="ko-KR" sz="2000" dirty="0">
                <a:solidFill>
                  <a:schemeClr val="tx1"/>
                </a:solidFill>
                <a:latin typeface="+mj-ea"/>
                <a:ea typeface="+mj-ea"/>
              </a:rPr>
              <a:t>1~2</a:t>
            </a:r>
            <a:r>
              <a:rPr lang="ko-KR" altLang="en-US" sz="2000" dirty="0">
                <a:solidFill>
                  <a:schemeClr val="tx1"/>
                </a:solidFill>
                <a:latin typeface="+mj-ea"/>
                <a:ea typeface="+mj-ea"/>
              </a:rPr>
              <a:t>년 것도 사용 가능하며 제일 좋은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  <a:ea typeface="+mj-ea"/>
              </a:rPr>
              <a:t>것응</a:t>
            </a:r>
            <a:endParaRPr lang="en-US" altLang="ko-KR" sz="20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ko-KR" sz="2000" dirty="0">
                <a:solidFill>
                  <a:schemeClr val="tx1"/>
                </a:solidFill>
                <a:latin typeface="+mj-ea"/>
                <a:ea typeface="+mj-ea"/>
              </a:rPr>
              <a:t>   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  <a:ea typeface="+mj-ea"/>
              </a:rPr>
              <a:t>당해년도</a:t>
            </a:r>
            <a:r>
              <a:rPr lang="en-US" altLang="ko-KR" sz="2000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+mj-ea"/>
                <a:ea typeface="+mj-ea"/>
              </a:rPr>
              <a:t>붉은 색</a:t>
            </a:r>
            <a:r>
              <a:rPr lang="en-US" altLang="ko-KR" sz="2000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+mj-ea"/>
                <a:ea typeface="+mj-ea"/>
              </a:rPr>
              <a:t>에 떨어진 것이 좋다</a:t>
            </a:r>
            <a:endParaRPr lang="en-US" altLang="ko-KR" sz="2000" dirty="0">
              <a:solidFill>
                <a:schemeClr val="tx1"/>
              </a:solidFill>
              <a:latin typeface="+mj-ea"/>
              <a:ea typeface="+mj-ea"/>
            </a:endParaRPr>
          </a:p>
          <a:p>
            <a:endParaRPr lang="en-US" altLang="ko-KR" sz="2000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7,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솔방울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  <a:ea typeface="+mj-ea"/>
              </a:rPr>
              <a:t>이용시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주의사항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   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솔방울은 수분을 머금으면 오므라드는 성질이 있기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  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때문에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  <a:ea typeface="+mj-ea"/>
              </a:rPr>
              <a:t>비온후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오므라든 솔방울을 사용하면 속도와 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   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거리가 많이</a:t>
            </a:r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나므로 사람이 있는 곳으로 스윙은 금물이며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  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  <a:ea typeface="+mj-ea"/>
              </a:rPr>
              <a:t>주의해야한다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건조된</a:t>
            </a:r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솔방울을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  <a:ea typeface="+mj-ea"/>
              </a:rPr>
              <a:t>칠때도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항상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  <a:ea typeface="+mj-ea"/>
              </a:rPr>
              <a:t>주의해야하며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   주의 사람들을 불안하게 해서는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  <a:ea typeface="+mj-ea"/>
              </a:rPr>
              <a:t>않된다</a:t>
            </a:r>
            <a:endParaRPr lang="ko-KR" altLang="en-US" sz="2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10" name="그림 9" descr="공장외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9989" y="4784307"/>
            <a:ext cx="2931225" cy="21481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직사각형 10"/>
          <p:cNvSpPr/>
          <p:nvPr/>
        </p:nvSpPr>
        <p:spPr>
          <a:xfrm>
            <a:off x="4618620" y="4990218"/>
            <a:ext cx="2398868" cy="528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ko-KR" altLang="en-US" sz="18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오므라든 솔방울</a:t>
            </a:r>
            <a:endParaRPr lang="en-US" altLang="ko-KR" sz="18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  <a:p>
            <a:r>
              <a:rPr lang="en-US" altLang="ko-KR" sz="18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   (</a:t>
            </a:r>
            <a:r>
              <a:rPr lang="ko-KR" altLang="en-US" sz="18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수분함유</a:t>
            </a:r>
            <a:r>
              <a:rPr lang="en-US" altLang="ko-KR" sz="18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) </a:t>
            </a:r>
            <a:endParaRPr lang="ko-KR" altLang="en-US" sz="18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629256" y="6149165"/>
            <a:ext cx="1760914" cy="5706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ko-KR" altLang="en-US" sz="18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펴진 솔방울</a:t>
            </a:r>
            <a:r>
              <a:rPr lang="en-US" altLang="ko-KR" sz="18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</a:t>
            </a:r>
            <a:endParaRPr lang="ko-KR" altLang="en-US" sz="18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4" name="모서리가 접힌 도형 13"/>
          <p:cNvSpPr/>
          <p:nvPr/>
        </p:nvSpPr>
        <p:spPr>
          <a:xfrm>
            <a:off x="7378995" y="6552719"/>
            <a:ext cx="875747" cy="430915"/>
          </a:xfrm>
          <a:prstGeom prst="foldedCorner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P56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432712" y="1214710"/>
            <a:ext cx="6430580" cy="437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01, </a:t>
            </a:r>
            <a:r>
              <a:rPr lang="ko-KR" altLang="en-US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소재지 </a:t>
            </a:r>
            <a:r>
              <a:rPr lang="en-US" altLang="ko-KR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: </a:t>
            </a:r>
            <a:r>
              <a:rPr lang="ko-KR" altLang="en-US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울산시 동구 </a:t>
            </a:r>
            <a:r>
              <a:rPr lang="ko-KR" altLang="en-US" sz="1900" dirty="0" err="1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일산동</a:t>
            </a:r>
            <a:r>
              <a:rPr lang="ko-KR" altLang="en-US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 </a:t>
            </a:r>
            <a:r>
              <a:rPr lang="ko-KR" altLang="en-US" sz="1900" dirty="0" err="1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번덕</a:t>
            </a:r>
            <a:r>
              <a:rPr lang="en-US" altLang="ko-KR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8</a:t>
            </a:r>
            <a:r>
              <a:rPr lang="ko-KR" altLang="en-US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길 </a:t>
            </a:r>
            <a:r>
              <a:rPr lang="en-US" altLang="ko-KR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95-1 </a:t>
            </a:r>
            <a:endParaRPr lang="ko-KR" altLang="en-US" sz="1900" dirty="0">
              <a:solidFill>
                <a:schemeClr val="tx1"/>
              </a:solidFill>
              <a:latin typeface="HY목각파임B" pitchFamily="18" charset="-127"/>
              <a:ea typeface="문체부 제목 돋음체" pitchFamily="49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31813" y="1715374"/>
            <a:ext cx="6298595" cy="524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02, </a:t>
            </a:r>
            <a:r>
              <a:rPr lang="ko-KR" altLang="en-US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주요생산 및 </a:t>
            </a:r>
            <a:r>
              <a:rPr lang="ko-KR" altLang="en-US" sz="1900" dirty="0" err="1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조립품</a:t>
            </a:r>
            <a:r>
              <a:rPr lang="ko-KR" altLang="en-US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  </a:t>
            </a:r>
            <a:r>
              <a:rPr lang="en-US" altLang="ko-KR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: </a:t>
            </a:r>
            <a:r>
              <a:rPr lang="ko-KR" altLang="en-US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신개발 특허품</a:t>
            </a:r>
            <a:r>
              <a:rPr lang="en-US" altLang="ko-KR" sz="1900" dirty="0">
                <a:solidFill>
                  <a:schemeClr val="tx1"/>
                </a:solidFill>
                <a:latin typeface="HY목각파임B" pitchFamily="18" charset="-127"/>
                <a:ea typeface="문체부 제목 돋음체" pitchFamily="49" charset="-127"/>
              </a:rPr>
              <a:t> </a:t>
            </a:r>
            <a:endParaRPr lang="ko-KR" altLang="en-US" sz="1900" dirty="0">
              <a:solidFill>
                <a:schemeClr val="tx1"/>
              </a:solidFill>
              <a:latin typeface="HY목각파임B" pitchFamily="18" charset="-127"/>
              <a:ea typeface="문체부 제목 돋음체" pitchFamily="49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46294" y="2228097"/>
            <a:ext cx="5709687" cy="640626"/>
          </a:xfrm>
          <a:prstGeom prst="rect">
            <a:avLst/>
          </a:prstGeom>
          <a:noFill/>
        </p:spPr>
        <p:txBody>
          <a:bodyPr wrap="square" lIns="85789" tIns="42895" rIns="85789" bIns="42895">
            <a:spAutoFit/>
          </a:bodyPr>
          <a:lstStyle/>
          <a:p>
            <a:r>
              <a:rPr lang="ko-KR" altLang="en-US" sz="1800" b="1" dirty="0">
                <a:latin typeface="돋움체" pitchFamily="49" charset="-127"/>
                <a:ea typeface="문체부 돋음체" pitchFamily="49" charset="-127"/>
              </a:rPr>
              <a:t>골프용품 </a:t>
            </a:r>
            <a:r>
              <a:rPr lang="ko-KR" altLang="en-US" sz="1800" b="1" dirty="0" err="1">
                <a:latin typeface="돋움체" pitchFamily="49" charset="-127"/>
                <a:ea typeface="문체부 돋음체" pitchFamily="49" charset="-127"/>
              </a:rPr>
              <a:t>신개발품</a:t>
            </a:r>
            <a:r>
              <a:rPr lang="ko-KR" altLang="en-US" sz="1800" b="1" dirty="0">
                <a:latin typeface="돋움체" pitchFamily="49" charset="-127"/>
                <a:ea typeface="문체부 돋음체" pitchFamily="49" charset="-127"/>
              </a:rPr>
              <a:t> </a:t>
            </a:r>
            <a:r>
              <a:rPr lang="en-US" altLang="ko-KR" sz="1800" b="1" dirty="0">
                <a:latin typeface="돋움체" pitchFamily="49" charset="-127"/>
                <a:ea typeface="문체부 돋음체" pitchFamily="49" charset="-127"/>
              </a:rPr>
              <a:t>(</a:t>
            </a:r>
            <a:r>
              <a:rPr lang="ko-KR" altLang="en-US" sz="1800" b="1" dirty="0">
                <a:latin typeface="돋움체" pitchFamily="49" charset="-127"/>
                <a:ea typeface="문체부 돋음체" pitchFamily="49" charset="-127"/>
              </a:rPr>
              <a:t>양손그립 </a:t>
            </a:r>
            <a:r>
              <a:rPr lang="ko-KR" altLang="en-US" sz="1800" b="1" dirty="0" err="1">
                <a:latin typeface="돋움체" pitchFamily="49" charset="-127"/>
                <a:ea typeface="문체부 돋음체" pitchFamily="49" charset="-127"/>
              </a:rPr>
              <a:t>퍼터</a:t>
            </a:r>
            <a:r>
              <a:rPr lang="en-US" altLang="ko-KR" sz="1800" b="1" dirty="0">
                <a:latin typeface="돋움체" pitchFamily="49" charset="-127"/>
                <a:ea typeface="문체부 돋음체" pitchFamily="49" charset="-127"/>
              </a:rPr>
              <a:t>,</a:t>
            </a:r>
            <a:r>
              <a:rPr lang="ko-KR" altLang="en-US" sz="1800" b="1" dirty="0">
                <a:latin typeface="돋움체" pitchFamily="49" charset="-127"/>
                <a:ea typeface="문체부 돋음체" pitchFamily="49" charset="-127"/>
              </a:rPr>
              <a:t>야외용 스윙 </a:t>
            </a:r>
            <a:endParaRPr lang="en-US" altLang="ko-KR" sz="1800" b="1" dirty="0">
              <a:latin typeface="돋움체" pitchFamily="49" charset="-127"/>
              <a:ea typeface="문체부 돋음체" pitchFamily="49" charset="-127"/>
            </a:endParaRPr>
          </a:p>
          <a:p>
            <a:r>
              <a:rPr lang="ko-KR" altLang="en-US" sz="1800" b="1" dirty="0">
                <a:latin typeface="돋움체" pitchFamily="49" charset="-127"/>
                <a:ea typeface="문체부 돋음체" pitchFamily="49" charset="-127"/>
              </a:rPr>
              <a:t>매트</a:t>
            </a:r>
            <a:r>
              <a:rPr lang="en-US" altLang="ko-KR" sz="1800" b="1" dirty="0">
                <a:latin typeface="돋움체" pitchFamily="49" charset="-127"/>
                <a:ea typeface="문체부 돋음체" pitchFamily="49" charset="-127"/>
              </a:rPr>
              <a:t> </a:t>
            </a:r>
            <a:r>
              <a:rPr lang="ko-KR" altLang="en-US" sz="1800" b="1" dirty="0">
                <a:latin typeface="돋움체" pitchFamily="49" charset="-127"/>
                <a:ea typeface="문체부 돋음체" pitchFamily="49" charset="-127"/>
              </a:rPr>
              <a:t>연습장용 경사용 매트 기타</a:t>
            </a:r>
            <a:endParaRPr lang="en-US" altLang="ko-KR" sz="1800" b="1" dirty="0">
              <a:latin typeface="돋움체" pitchFamily="49" charset="-127"/>
              <a:ea typeface="문체부 돋음체" pitchFamily="49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26688" y="451388"/>
            <a:ext cx="4926233" cy="747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en-US" altLang="ko-KR" sz="2800" dirty="0">
                <a:solidFill>
                  <a:srgbClr val="002060"/>
                </a:solidFill>
                <a:latin typeface="양재참숯체B" pitchFamily="18" charset="-127"/>
                <a:ea typeface="양재참숯체B" pitchFamily="18" charset="-127"/>
              </a:rPr>
              <a:t>D.</a:t>
            </a:r>
            <a:r>
              <a:rPr lang="ko-KR" altLang="en-US" sz="2800" dirty="0">
                <a:solidFill>
                  <a:srgbClr val="002060"/>
                </a:solidFill>
                <a:latin typeface="양재참숯체B" pitchFamily="18" charset="-127"/>
                <a:ea typeface="양재참숯체B" pitchFamily="18" charset="-127"/>
              </a:rPr>
              <a:t>회사 소개</a:t>
            </a:r>
            <a:r>
              <a:rPr lang="en-US" altLang="ko-KR" sz="2800" dirty="0">
                <a:solidFill>
                  <a:srgbClr val="002060"/>
                </a:solidFill>
                <a:latin typeface="양재참숯체B" pitchFamily="18" charset="-127"/>
                <a:ea typeface="양재참숯체B" pitchFamily="18" charset="-127"/>
              </a:rPr>
              <a:t>  </a:t>
            </a:r>
            <a:endParaRPr lang="ko-KR" altLang="en-US" sz="2800" dirty="0">
              <a:solidFill>
                <a:srgbClr val="002060"/>
              </a:solidFill>
              <a:latin typeface="양재참숯체B" pitchFamily="18" charset="-127"/>
              <a:ea typeface="양재참숯체B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75321" y="3859457"/>
            <a:ext cx="7886177" cy="1127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r>
              <a:rPr lang="ko-KR" altLang="en-US" sz="2000" dirty="0">
                <a:solidFill>
                  <a:srgbClr val="C00000"/>
                </a:solidFill>
                <a:latin typeface="MD아트체" pitchFamily="18" charset="-127"/>
                <a:ea typeface="MD아트체" pitchFamily="18" charset="-127"/>
              </a:rPr>
              <a:t>★스윙은 필드에서가 아니라 연습장에서 </a:t>
            </a:r>
            <a:r>
              <a:rPr lang="ko-KR" altLang="en-US" sz="2000" dirty="0" err="1">
                <a:solidFill>
                  <a:srgbClr val="C00000"/>
                </a:solidFill>
                <a:latin typeface="MD아트체" pitchFamily="18" charset="-127"/>
                <a:ea typeface="MD아트체" pitchFamily="18" charset="-127"/>
              </a:rPr>
              <a:t>고쳐야한다</a:t>
            </a:r>
            <a:endParaRPr lang="en-US" altLang="ko-KR" sz="2000" dirty="0">
              <a:solidFill>
                <a:srgbClr val="C00000"/>
              </a:solidFill>
              <a:latin typeface="MD아트체" pitchFamily="18" charset="-127"/>
              <a:ea typeface="MD아트체" pitchFamily="18" charset="-127"/>
            </a:endParaRPr>
          </a:p>
          <a:p>
            <a:r>
              <a:rPr lang="ko-KR" altLang="en-US" sz="2000" dirty="0">
                <a:solidFill>
                  <a:srgbClr val="C00000"/>
                </a:solidFill>
                <a:latin typeface="MD아트체" pitchFamily="18" charset="-127"/>
                <a:ea typeface="MD아트체" pitchFamily="18" charset="-127"/>
              </a:rPr>
              <a:t>  그리고 어떤 핑계도 </a:t>
            </a:r>
            <a:r>
              <a:rPr lang="ko-KR" altLang="en-US" sz="2000" dirty="0" err="1">
                <a:solidFill>
                  <a:srgbClr val="C00000"/>
                </a:solidFill>
                <a:latin typeface="MD아트체" pitchFamily="18" charset="-127"/>
                <a:ea typeface="MD아트체" pitchFamily="18" charset="-127"/>
              </a:rPr>
              <a:t>대지말고</a:t>
            </a:r>
            <a:r>
              <a:rPr lang="ko-KR" altLang="en-US" sz="2000" dirty="0">
                <a:solidFill>
                  <a:srgbClr val="C00000"/>
                </a:solidFill>
                <a:latin typeface="MD아트체" pitchFamily="18" charset="-127"/>
                <a:ea typeface="MD아트체" pitchFamily="18" charset="-127"/>
              </a:rPr>
              <a:t> 틈만 나면</a:t>
            </a:r>
            <a:r>
              <a:rPr lang="en-US" altLang="ko-KR" sz="2000" dirty="0">
                <a:solidFill>
                  <a:srgbClr val="C00000"/>
                </a:solidFill>
                <a:latin typeface="MD아트체" pitchFamily="18" charset="-127"/>
                <a:ea typeface="MD아트체" pitchFamily="18" charset="-127"/>
              </a:rPr>
              <a:t> </a:t>
            </a:r>
            <a:r>
              <a:rPr lang="ko-KR" altLang="en-US" sz="2000" dirty="0" err="1">
                <a:solidFill>
                  <a:srgbClr val="C00000"/>
                </a:solidFill>
                <a:latin typeface="MD아트체" pitchFamily="18" charset="-127"/>
                <a:ea typeface="MD아트체" pitchFamily="18" charset="-127"/>
              </a:rPr>
              <a:t>연습헤야</a:t>
            </a:r>
            <a:r>
              <a:rPr lang="ko-KR" altLang="en-US" sz="2000" dirty="0">
                <a:solidFill>
                  <a:srgbClr val="C00000"/>
                </a:solidFill>
                <a:latin typeface="MD아트체" pitchFamily="18" charset="-127"/>
                <a:ea typeface="MD아트체" pitchFamily="18" charset="-127"/>
              </a:rPr>
              <a:t> 한다 ★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107962" y="5441308"/>
            <a:ext cx="6058382" cy="438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ko-KR" altLang="en-US" sz="2800" dirty="0">
                <a:solidFill>
                  <a:srgbClr val="00B050"/>
                </a:solidFill>
                <a:latin typeface="양재백두체B" pitchFamily="18" charset="-127"/>
                <a:ea typeface="양재백두체B" pitchFamily="18" charset="-127"/>
              </a:rPr>
              <a:t>대단히 감사합니다 </a:t>
            </a:r>
          </a:p>
        </p:txBody>
      </p:sp>
      <p:sp>
        <p:nvSpPr>
          <p:cNvPr id="15" name="모서리가 접힌 도형 14"/>
          <p:cNvSpPr/>
          <p:nvPr/>
        </p:nvSpPr>
        <p:spPr>
          <a:xfrm>
            <a:off x="7378995" y="6552719"/>
            <a:ext cx="875747" cy="430915"/>
          </a:xfrm>
          <a:prstGeom prst="foldedCorner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89" tIns="42895" rIns="85789" bIns="42895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P7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5638</TotalTime>
  <Words>394</Words>
  <Application>Microsoft Office PowerPoint</Application>
  <PresentationFormat>사용자 지정</PresentationFormat>
  <Paragraphs>77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24" baseType="lpstr">
      <vt:lpstr>HY강B</vt:lpstr>
      <vt:lpstr>HY견고딕</vt:lpstr>
      <vt:lpstr>HY견명조</vt:lpstr>
      <vt:lpstr>HY동녘B</vt:lpstr>
      <vt:lpstr>HY목각파임B</vt:lpstr>
      <vt:lpstr>HY헤드라인M</vt:lpstr>
      <vt:lpstr>MD아트체</vt:lpstr>
      <vt:lpstr>돋움체</vt:lpstr>
      <vt:lpstr>맑은 고딕</vt:lpstr>
      <vt:lpstr>양재깨비체B</vt:lpstr>
      <vt:lpstr>양재백두체B</vt:lpstr>
      <vt:lpstr>양재참숯체B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1102</cp:lastModifiedBy>
  <cp:revision>466</cp:revision>
  <dcterms:created xsi:type="dcterms:W3CDTF">2019-03-21T02:23:52Z</dcterms:created>
  <dcterms:modified xsi:type="dcterms:W3CDTF">2022-07-04T03:07:47Z</dcterms:modified>
</cp:coreProperties>
</file>